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385" r:id="rId3"/>
    <p:sldId id="386" r:id="rId4"/>
    <p:sldId id="387" r:id="rId5"/>
    <p:sldId id="388" r:id="rId6"/>
    <p:sldId id="389" r:id="rId7"/>
    <p:sldId id="348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4C1A8A3-306A-4EB7-A6B1-4F7E0EB9C5D6}" styleName="Средний стиль 3 -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344D84-9AFB-497E-A393-DC336BA19D2E}" styleName="Средний стиль 3 -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703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142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F7CA39-13F0-4D6C-B92F-C86BD96E2128}" type="datetimeFigureOut">
              <a:rPr lang="ru-RU" smtClean="0"/>
              <a:pPr/>
              <a:t>16.11.2016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0E0E91-908D-4821-90C4-D825C353B5A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31164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C7849-A2EB-4800-BDB7-F0F0A8A3931D}" type="datetimeFigureOut">
              <a:rPr lang="ru-RU" smtClean="0"/>
              <a:pPr/>
              <a:t>16.11.2016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75BFE-D7F4-4358-839E-A9C8423E5FF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9527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C7849-A2EB-4800-BDB7-F0F0A8A3931D}" type="datetimeFigureOut">
              <a:rPr lang="ru-RU" smtClean="0"/>
              <a:pPr/>
              <a:t>16.11.2016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75BFE-D7F4-4358-839E-A9C8423E5FF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79746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C7849-A2EB-4800-BDB7-F0F0A8A3931D}" type="datetimeFigureOut">
              <a:rPr lang="ru-RU" smtClean="0"/>
              <a:pPr/>
              <a:t>16.11.2016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75BFE-D7F4-4358-839E-A9C8423E5FF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9881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C7849-A2EB-4800-BDB7-F0F0A8A3931D}" type="datetimeFigureOut">
              <a:rPr lang="ru-RU" smtClean="0"/>
              <a:pPr/>
              <a:t>16.11.2016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75BFE-D7F4-4358-839E-A9C8423E5FF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18977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C7849-A2EB-4800-BDB7-F0F0A8A3931D}" type="datetimeFigureOut">
              <a:rPr lang="ru-RU" smtClean="0"/>
              <a:pPr/>
              <a:t>16.11.2016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75BFE-D7F4-4358-839E-A9C8423E5FF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346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C7849-A2EB-4800-BDB7-F0F0A8A3931D}" type="datetimeFigureOut">
              <a:rPr lang="ru-RU" smtClean="0"/>
              <a:pPr/>
              <a:t>16.11.2016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75BFE-D7F4-4358-839E-A9C8423E5FF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2096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C7849-A2EB-4800-BDB7-F0F0A8A3931D}" type="datetimeFigureOut">
              <a:rPr lang="ru-RU" smtClean="0"/>
              <a:pPr/>
              <a:t>16.11.2016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75BFE-D7F4-4358-839E-A9C8423E5FF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716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C7849-A2EB-4800-BDB7-F0F0A8A3931D}" type="datetimeFigureOut">
              <a:rPr lang="ru-RU" smtClean="0"/>
              <a:pPr/>
              <a:t>16.11.2016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75BFE-D7F4-4358-839E-A9C8423E5FF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53936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C7849-A2EB-4800-BDB7-F0F0A8A3931D}" type="datetimeFigureOut">
              <a:rPr lang="ru-RU" smtClean="0"/>
              <a:pPr/>
              <a:t>16.11.2016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75BFE-D7F4-4358-839E-A9C8423E5FF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34332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C7849-A2EB-4800-BDB7-F0F0A8A3931D}" type="datetimeFigureOut">
              <a:rPr lang="ru-RU" smtClean="0"/>
              <a:pPr/>
              <a:t>16.11.2016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75BFE-D7F4-4358-839E-A9C8423E5FF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8804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C7849-A2EB-4800-BDB7-F0F0A8A3931D}" type="datetimeFigureOut">
              <a:rPr lang="ru-RU" smtClean="0"/>
              <a:pPr/>
              <a:t>16.11.2016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75BFE-D7F4-4358-839E-A9C8423E5FF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63107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CC7849-A2EB-4800-BDB7-F0F0A8A3931D}" type="datetimeFigureOut">
              <a:rPr lang="ru-RU" smtClean="0"/>
              <a:pPr/>
              <a:t>16.11.2016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875BFE-D7F4-4358-839E-A9C8423E5FF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8554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mail@roskapstroy.com" TargetMode="External"/><Relationship Id="rId2" Type="http://schemas.openxmlformats.org/officeDocument/2006/relationships/hyperlink" Target="http://www.roskapstroy.com/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58104"/>
            <a:ext cx="9144000" cy="84992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95993" y="1699022"/>
            <a:ext cx="7984672" cy="1790700"/>
          </a:xfrm>
        </p:spPr>
        <p:txBody>
          <a:bodyPr>
            <a:noAutofit/>
          </a:bodyPr>
          <a:lstStyle/>
          <a:p>
            <a:r>
              <a:rPr lang="ru-RU" sz="21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Концепция системы</a:t>
            </a:r>
            <a:r>
              <a:rPr lang="en-US" sz="21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оценки соответствия</a:t>
            </a:r>
            <a:r>
              <a:rPr lang="en-US" sz="21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профессиональных  компетенций</a:t>
            </a:r>
            <a:r>
              <a:rPr lang="en-US" sz="21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экспертов</a:t>
            </a:r>
            <a:r>
              <a:rPr lang="en-US" sz="21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US" sz="21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право подготовки заключений  экспертизы проектной</a:t>
            </a:r>
            <a:r>
              <a:rPr lang="en-US" sz="21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документации и (или) результатов инженерных изысканий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4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6958" y="4308561"/>
            <a:ext cx="670084" cy="67008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749573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Стрелка вниз 17"/>
          <p:cNvSpPr/>
          <p:nvPr/>
        </p:nvSpPr>
        <p:spPr>
          <a:xfrm>
            <a:off x="4235219" y="3944536"/>
            <a:ext cx="124509" cy="43115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9" name="Стрелка вниз 8"/>
          <p:cNvSpPr/>
          <p:nvPr/>
        </p:nvSpPr>
        <p:spPr>
          <a:xfrm>
            <a:off x="4235218" y="2916059"/>
            <a:ext cx="124510" cy="42108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pic>
        <p:nvPicPr>
          <p:cNvPr id="19" name="Рисунок 18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40503"/>
            <a:ext cx="9144000" cy="84992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Скругленный прямоугольник 5"/>
          <p:cNvSpPr/>
          <p:nvPr/>
        </p:nvSpPr>
        <p:spPr>
          <a:xfrm>
            <a:off x="424543" y="1043624"/>
            <a:ext cx="8143932" cy="187524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endParaRPr lang="ru-RU" sz="900" b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9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Федеральный закон "О государственной судебно-экспертной деятельности в Российской Федерации" </a:t>
            </a:r>
          </a:p>
          <a:p>
            <a:pPr algn="ctr">
              <a:buNone/>
            </a:pPr>
            <a:r>
              <a:rPr lang="ru-RU" sz="9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 31.05.2001 N 73-ФЗ (действующая редакция, 2016)</a:t>
            </a:r>
          </a:p>
          <a:p>
            <a:pPr algn="ctr">
              <a:buNone/>
            </a:pPr>
            <a:endParaRPr lang="ru-RU" sz="9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9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Статья 13. Профессиональные и квалификационные требования, предъявляемые к эксперту</a:t>
            </a:r>
          </a:p>
          <a:p>
            <a:pPr>
              <a:buNone/>
            </a:pPr>
            <a:endParaRPr lang="ru-RU" sz="75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  Должность эксперта в государственных судебно-экспертных учреждениях может занимать гражданин Российской Федерации, </a:t>
            </a:r>
            <a:r>
              <a:rPr lang="ru-RU" sz="900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имеющий высшее образование и получивший дополнительное профессиональное образование по конкретной экспертной специальности в порядке, </a:t>
            </a:r>
            <a:r>
              <a:rPr lang="ru-RU" sz="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установленном нормативными правовыми актами соответствующих федеральных органов исполнительной власти. Должность эксперта в экспертных подразделениях федерального органа исполнительной власти в области внутренних дел может также занимать гражданин Российской Федерации, имеющий среднее профессиональное образование в области судебной экспертизы.</a:t>
            </a:r>
          </a:p>
          <a:p>
            <a:pPr algn="just">
              <a:buNone/>
            </a:pPr>
            <a:r>
              <a:rPr lang="ru-RU" sz="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Определение уровня квалификации экспертов и аттестация их на право самостоятельного производства судебной экспертизы осуществляются экспертно-квалификационными комиссиями в порядке, установленном нормативными правовыми актами соответствующих федеральных органов исполнительной власти. </a:t>
            </a:r>
            <a:r>
              <a:rPr lang="ru-RU" sz="900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Уровень квалификации экспертов подлежит пересмотру указанными комиссиями  каждые  пять лет.</a:t>
            </a:r>
            <a:endParaRPr lang="en-US" sz="900" b="1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75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24543" y="3364850"/>
            <a:ext cx="8180614" cy="56486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Положение об аттестации государственных экспертов  судебно –экспертных  учреждений Министерства юстиции  Российской Федерации. Приказ Министерства юстиции  Российской Федерации от 12 июля 2007 г. № 142.</a:t>
            </a:r>
            <a:endParaRPr lang="ru-RU" sz="105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08215" y="4392905"/>
            <a:ext cx="8201053" cy="685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Положение об организации  профессиональной подготовки и  повышения квалификации государственных судебных экспертов  учреждений Министерства юстиции Российской Федерации. Приказ Минюста  России  от 15.06.2004 года №112</a:t>
            </a:r>
            <a:endParaRPr lang="ru-RU" sz="105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12-конечная звезда 12"/>
          <p:cNvSpPr/>
          <p:nvPr/>
        </p:nvSpPr>
        <p:spPr>
          <a:xfrm>
            <a:off x="8258200" y="3134208"/>
            <a:ext cx="500066" cy="364329"/>
          </a:xfrm>
          <a:prstGeom prst="star12">
            <a:avLst/>
          </a:prstGeom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dirty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105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12-конечная звезда 13"/>
          <p:cNvSpPr/>
          <p:nvPr/>
        </p:nvSpPr>
        <p:spPr>
          <a:xfrm>
            <a:off x="8274529" y="4170427"/>
            <a:ext cx="500066" cy="364329"/>
          </a:xfrm>
          <a:prstGeom prst="star12">
            <a:avLst/>
          </a:prstGeom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dirty="0">
                <a:latin typeface="Times New Roman" pitchFamily="18" charset="0"/>
                <a:cs typeface="Times New Roman" pitchFamily="18" charset="0"/>
              </a:rPr>
              <a:t>3</a:t>
            </a:r>
            <a:endParaRPr lang="ru-RU" sz="105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426357" y="45741"/>
            <a:ext cx="8178800" cy="838200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>
              <a:lnSpc>
                <a:spcPct val="90000"/>
              </a:lnSpc>
              <a:spcBef>
                <a:spcPct val="0"/>
              </a:spcBef>
            </a:pPr>
            <a:r>
              <a:rPr lang="ru-RU" sz="1500" b="1" dirty="0">
                <a:solidFill>
                  <a:srgbClr val="1F386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Оценка  аналогов. Эксперты  судебной экспертизы</a:t>
            </a:r>
            <a:endParaRPr lang="ru-RU" b="1" dirty="0">
              <a:solidFill>
                <a:srgbClr val="1F3864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7" name="Рисунок 1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4433" y="5490109"/>
            <a:ext cx="670084" cy="670084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Прямоугольник 19"/>
          <p:cNvSpPr/>
          <p:nvPr/>
        </p:nvSpPr>
        <p:spPr>
          <a:xfrm>
            <a:off x="7695832" y="5626679"/>
            <a:ext cx="14318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tabLst>
                <a:tab pos="2227421" algn="ctr"/>
                <a:tab pos="4455319" algn="r"/>
              </a:tabLst>
            </a:pPr>
            <a:r>
              <a:rPr lang="ru-RU" sz="900" dirty="0">
                <a:solidFill>
                  <a:srgbClr val="40404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МИНСТРОЙ </a:t>
            </a:r>
            <a:r>
              <a:rPr lang="ru-RU" sz="900" dirty="0">
                <a:solidFill>
                  <a:srgbClr val="40404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РОССИИ </a:t>
            </a:r>
            <a:endParaRPr lang="ru-RU" sz="900" dirty="0">
              <a:solidFill>
                <a:srgbClr val="40404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tabLst>
                <a:tab pos="2227421" algn="ctr"/>
                <a:tab pos="4455319" algn="r"/>
              </a:tabLst>
            </a:pPr>
            <a:r>
              <a:rPr lang="ru-RU" sz="900" dirty="0">
                <a:solidFill>
                  <a:srgbClr val="40404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ФАУ </a:t>
            </a:r>
            <a:r>
              <a:rPr lang="ru-RU" sz="900" dirty="0">
                <a:solidFill>
                  <a:srgbClr val="40404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«РОСКАПСТРОЙ</a:t>
            </a:r>
            <a:r>
              <a:rPr lang="ru-RU" sz="900" dirty="0">
                <a:solidFill>
                  <a:srgbClr val="40404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  <a:endParaRPr lang="ru-RU" sz="900" dirty="0">
              <a:solidFill>
                <a:srgbClr val="40404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12-конечная звезда 11"/>
          <p:cNvSpPr/>
          <p:nvPr/>
        </p:nvSpPr>
        <p:spPr>
          <a:xfrm>
            <a:off x="8220240" y="917366"/>
            <a:ext cx="500066" cy="364329"/>
          </a:xfrm>
          <a:prstGeom prst="star12">
            <a:avLst/>
          </a:prstGeom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dirty="0">
                <a:latin typeface="Times New Roman" pitchFamily="18" charset="0"/>
                <a:cs typeface="Times New Roman" pitchFamily="18" charset="0"/>
              </a:rPr>
              <a:t>1</a:t>
            </a:r>
            <a:endParaRPr lang="ru-RU" sz="105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53066" y="1614473"/>
            <a:ext cx="3929090" cy="3857652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ОБРАЗОВАТЕЛЬНЫЙ   СЕГМЕНТ</a:t>
            </a:r>
          </a:p>
          <a:p>
            <a:pPr algn="ctr"/>
            <a:endParaRPr lang="ru-RU" sz="105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05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05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05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05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05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05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05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05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05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05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05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05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05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05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05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05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05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05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05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05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05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600840" y="1632857"/>
            <a:ext cx="2257411" cy="2547257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5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05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05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0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АТТЕСТАЦИЯ</a:t>
            </a:r>
          </a:p>
          <a:p>
            <a:pPr algn="ctr"/>
            <a:endParaRPr lang="ru-RU" sz="105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05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05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05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05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05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05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05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05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05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05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05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05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05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05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05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05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Вертикальный свиток 5"/>
          <p:cNvSpPr/>
          <p:nvPr/>
        </p:nvSpPr>
        <p:spPr>
          <a:xfrm>
            <a:off x="6208948" y="4193898"/>
            <a:ext cx="2643206" cy="964407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dirty="0">
                <a:latin typeface="Times New Roman" pitchFamily="18" charset="0"/>
                <a:cs typeface="Times New Roman" pitchFamily="18" charset="0"/>
              </a:rPr>
              <a:t>Право подготовки заключений экспертизы проектной документации и (или) результатов инженерных изысканий </a:t>
            </a:r>
            <a:endParaRPr lang="ru-RU" sz="105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24504" y="2033916"/>
            <a:ext cx="3786214" cy="117872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Обязательная </a:t>
            </a:r>
          </a:p>
          <a:p>
            <a:pPr algn="ctr"/>
            <a:r>
              <a:rPr lang="ru-RU" sz="105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Профессиональная переподготовка  по профилю</a:t>
            </a:r>
            <a:r>
              <a:rPr lang="ru-RU" sz="10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соответствующему заявленному направлению экспертной деятельности (не менее  250 аудиторных  часов)</a:t>
            </a:r>
          </a:p>
          <a:p>
            <a:pPr algn="ctr"/>
            <a:endParaRPr lang="ru-RU" sz="9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9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9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9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Горизонтальный свиток 7"/>
          <p:cNvSpPr/>
          <p:nvPr/>
        </p:nvSpPr>
        <p:spPr>
          <a:xfrm>
            <a:off x="114300" y="3386137"/>
            <a:ext cx="4214842" cy="1017992"/>
          </a:xfrm>
          <a:prstGeom prst="horizontalScroll">
            <a:avLst/>
          </a:prstGeom>
          <a:solidFill>
            <a:schemeClr val="bg1"/>
          </a:solidFill>
          <a:ln w="285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Диплом</a:t>
            </a:r>
          </a:p>
          <a:p>
            <a:pPr algn="ctr"/>
            <a:r>
              <a:rPr lang="ru-RU" sz="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право ведения  нового вида  профессиональной  деятельности  в  области  экспертизы  проектной документации  и (или) результатов  инженерных изысканий по  заявленному направлению  деятельности</a:t>
            </a:r>
            <a:endParaRPr lang="ru-RU" sz="9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59214" y="2705944"/>
            <a:ext cx="3571900" cy="42862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Аттестационная  комиссия  по итогам  переподготовки  и ее председатель  </a:t>
            </a:r>
          </a:p>
          <a:p>
            <a:pPr algn="ctr"/>
            <a:r>
              <a:rPr lang="ru-RU" sz="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утверждаются  Приказом  Минстроя  России</a:t>
            </a:r>
            <a:endParaRPr lang="ru-RU" sz="9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95941" y="4404129"/>
            <a:ext cx="3643338" cy="88212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9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Обязательное</a:t>
            </a:r>
          </a:p>
          <a:p>
            <a:pPr algn="ctr"/>
            <a:r>
              <a:rPr lang="ru-RU" sz="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повышение квалификации</a:t>
            </a:r>
          </a:p>
          <a:p>
            <a:pPr algn="ctr"/>
            <a:r>
              <a:rPr lang="ru-RU" sz="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профилю, соответствующему  заявленному направлению экспертной деятельности .</a:t>
            </a:r>
          </a:p>
          <a:p>
            <a:pPr algn="ctr"/>
            <a:r>
              <a:rPr lang="ru-RU" sz="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 не менее  72 аудиторных  часов   не  реже 1 раза  в 3  года)</a:t>
            </a:r>
          </a:p>
          <a:p>
            <a:pPr algn="ctr"/>
            <a:endParaRPr lang="ru-RU" sz="9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трелка вниз 10"/>
          <p:cNvSpPr/>
          <p:nvPr/>
        </p:nvSpPr>
        <p:spPr>
          <a:xfrm>
            <a:off x="2090056" y="3147329"/>
            <a:ext cx="280510" cy="387807"/>
          </a:xfrm>
          <a:prstGeom prst="downArrow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12" name="Стрелка вправо 11"/>
          <p:cNvSpPr/>
          <p:nvPr/>
        </p:nvSpPr>
        <p:spPr>
          <a:xfrm>
            <a:off x="4222977" y="1551214"/>
            <a:ext cx="2349274" cy="1902278"/>
          </a:xfrm>
          <a:prstGeom prst="rightArrow">
            <a:avLst>
              <a:gd name="adj1" fmla="val 76039"/>
              <a:gd name="adj2" fmla="val 13383"/>
            </a:avLst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57175" indent="-257175">
              <a:buFont typeface="+mj-lt"/>
              <a:buAutoNum type="arabicPeriod"/>
            </a:pPr>
            <a:r>
              <a:rPr lang="ru-RU" sz="10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Диплом о профильном ВПО.</a:t>
            </a:r>
          </a:p>
          <a:p>
            <a:pPr marL="257175" indent="-257175">
              <a:buFont typeface="+mj-lt"/>
              <a:buAutoNum type="arabicPeriod"/>
            </a:pPr>
            <a:r>
              <a:rPr lang="ru-RU" sz="10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Диплом о </a:t>
            </a:r>
            <a:r>
              <a:rPr lang="ru-RU" sz="105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профпереподготовке</a:t>
            </a:r>
            <a:r>
              <a:rPr lang="ru-RU" sz="10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 заявленному направлению. </a:t>
            </a:r>
          </a:p>
          <a:p>
            <a:pPr marL="257175" indent="-257175">
              <a:buFont typeface="+mj-lt"/>
              <a:buAutoNum type="arabicPeriod"/>
            </a:pPr>
            <a:r>
              <a:rPr lang="ru-RU" sz="10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Удостоверение о повышении квалификации.</a:t>
            </a:r>
            <a:endParaRPr lang="ru-RU" sz="105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" name="Picture 5" descr="C:\Program Files (x86)\Microsoft Office\MEDIA\CAGCAT10\j0291984.wm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3668115" y="3044374"/>
            <a:ext cx="1807769" cy="1913839"/>
          </a:xfrm>
          <a:prstGeom prst="rect">
            <a:avLst/>
          </a:prstGeom>
          <a:noFill/>
        </p:spPr>
      </p:pic>
      <p:sp>
        <p:nvSpPr>
          <p:cNvPr id="16" name="Скругленный прямоугольник 15"/>
          <p:cNvSpPr/>
          <p:nvPr/>
        </p:nvSpPr>
        <p:spPr>
          <a:xfrm>
            <a:off x="6745757" y="1967581"/>
            <a:ext cx="1990029" cy="428628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Допуск  к аттестации</a:t>
            </a:r>
          </a:p>
          <a:p>
            <a:pPr algn="ctr"/>
            <a:r>
              <a:rPr lang="ru-RU" sz="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(квалификационные  требования)</a:t>
            </a:r>
            <a:endParaRPr lang="ru-RU" sz="9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727371" y="2511531"/>
            <a:ext cx="2008415" cy="843991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Электронное  тестирование</a:t>
            </a:r>
          </a:p>
          <a:p>
            <a:pPr algn="ctr"/>
            <a:endParaRPr lang="ru-RU" sz="9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9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9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9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9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6753922" y="3498908"/>
            <a:ext cx="1990028" cy="493429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Почтовое уведомление  о результатах  электронного  тестирования</a:t>
            </a:r>
            <a:endParaRPr lang="ru-RU" sz="9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6931495" y="2744215"/>
            <a:ext cx="1643074" cy="44802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Аттестационная  комиссия , утвержденная Приказом Минстроя</a:t>
            </a:r>
            <a:endParaRPr lang="ru-RU" sz="9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Заголовок 1"/>
          <p:cNvSpPr txBox="1">
            <a:spLocks/>
          </p:cNvSpPr>
          <p:nvPr/>
        </p:nvSpPr>
        <p:spPr>
          <a:xfrm>
            <a:off x="395941" y="271044"/>
            <a:ext cx="8178800" cy="838200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>
              <a:lnSpc>
                <a:spcPct val="90000"/>
              </a:lnSpc>
              <a:spcBef>
                <a:spcPct val="0"/>
              </a:spcBef>
            </a:pPr>
            <a:r>
              <a:rPr lang="ru-RU" sz="1500" b="1" dirty="0">
                <a:solidFill>
                  <a:srgbClr val="1F386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Структура системы оценки соответствия  профессиональных  компетенций  экспертов</a:t>
            </a:r>
            <a:endParaRPr lang="ru-RU" sz="1500" b="1" dirty="0">
              <a:solidFill>
                <a:srgbClr val="1F3864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Стрелка вниз 30"/>
          <p:cNvSpPr/>
          <p:nvPr/>
        </p:nvSpPr>
        <p:spPr>
          <a:xfrm>
            <a:off x="7682594" y="2383971"/>
            <a:ext cx="89807" cy="130629"/>
          </a:xfrm>
          <a:prstGeom prst="downArrow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32" name="Стрелка вниз 31"/>
          <p:cNvSpPr/>
          <p:nvPr/>
        </p:nvSpPr>
        <p:spPr>
          <a:xfrm>
            <a:off x="7682594" y="3371849"/>
            <a:ext cx="89807" cy="130629"/>
          </a:xfrm>
          <a:prstGeom prst="downArrow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pic>
        <p:nvPicPr>
          <p:cNvPr id="22" name="Рисунок 2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40503"/>
            <a:ext cx="9144000" cy="84992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Рисунок 22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4433" y="5490109"/>
            <a:ext cx="670084" cy="670084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Прямоугольник 23"/>
          <p:cNvSpPr/>
          <p:nvPr/>
        </p:nvSpPr>
        <p:spPr>
          <a:xfrm>
            <a:off x="7695832" y="5626679"/>
            <a:ext cx="14318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tabLst>
                <a:tab pos="2227421" algn="ctr"/>
                <a:tab pos="4455319" algn="r"/>
              </a:tabLst>
            </a:pPr>
            <a:r>
              <a:rPr lang="ru-RU" sz="900" dirty="0">
                <a:solidFill>
                  <a:srgbClr val="40404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МИНСТРОЙ </a:t>
            </a:r>
            <a:r>
              <a:rPr lang="ru-RU" sz="900" dirty="0">
                <a:solidFill>
                  <a:srgbClr val="40404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РОССИИ </a:t>
            </a:r>
            <a:endParaRPr lang="ru-RU" sz="900" dirty="0">
              <a:solidFill>
                <a:srgbClr val="40404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tabLst>
                <a:tab pos="2227421" algn="ctr"/>
                <a:tab pos="4455319" algn="r"/>
              </a:tabLst>
            </a:pPr>
            <a:r>
              <a:rPr lang="ru-RU" sz="900" dirty="0">
                <a:solidFill>
                  <a:srgbClr val="40404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ФАУ </a:t>
            </a:r>
            <a:r>
              <a:rPr lang="ru-RU" sz="900" dirty="0">
                <a:solidFill>
                  <a:srgbClr val="40404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«РОСКАПСТРОЙ</a:t>
            </a:r>
            <a:r>
              <a:rPr lang="ru-RU" sz="900" dirty="0">
                <a:solidFill>
                  <a:srgbClr val="40404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  <a:endParaRPr lang="ru-RU" sz="900" dirty="0">
              <a:solidFill>
                <a:srgbClr val="40404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Стрелка вниз 17"/>
          <p:cNvSpPr/>
          <p:nvPr/>
        </p:nvSpPr>
        <p:spPr>
          <a:xfrm>
            <a:off x="4335233" y="3592287"/>
            <a:ext cx="318410" cy="51434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7" name="Стрелка вниз 6"/>
          <p:cNvSpPr/>
          <p:nvPr/>
        </p:nvSpPr>
        <p:spPr>
          <a:xfrm>
            <a:off x="4343398" y="2147208"/>
            <a:ext cx="318410" cy="42453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00034" y="1500174"/>
            <a:ext cx="8203094" cy="267893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 sz="1050" dirty="0"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Внесение изменений  в Градостроительный Кодекс  РФ</a:t>
            </a:r>
          </a:p>
          <a:p>
            <a:pPr algn="ctr"/>
            <a:endParaRPr lang="ru-RU" sz="105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00034" y="1768066"/>
            <a:ext cx="4000528" cy="48220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9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0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Ст. 49.1. п.1 + дополнительное  профессиональное  образование по  соответствующему  направлению  экспертной деятельности </a:t>
            </a:r>
          </a:p>
          <a:p>
            <a:pPr algn="ctr"/>
            <a:endParaRPr lang="ru-RU" sz="9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500562" y="1768066"/>
            <a:ext cx="4202567" cy="48220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Ст. 49.1.  п. 6. + Требования к  дополнительному профессиональному  образованию по  соответствующему направлению  экспертной  деятельности</a:t>
            </a:r>
            <a:endParaRPr lang="ru-RU" sz="105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81693" y="2571744"/>
            <a:ext cx="8221436" cy="482207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 sz="105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Внесение  изменений  в Постановление Правительства  РФ  то 31.03. 2012 г. № 271 «О порядке аттестации на право подготовки  заключений  экспертизы проектной  и (или)  результатов инженерных изысканий».</a:t>
            </a:r>
          </a:p>
          <a:p>
            <a:pPr algn="ctr"/>
            <a:endParaRPr lang="ru-RU" sz="9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89857" y="3053951"/>
            <a:ext cx="4000500" cy="76693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lang="ru-RU" sz="825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 algn="just"/>
            <a:endParaRPr lang="ru-RU" sz="825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sz="105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 тексте  Постановления:</a:t>
            </a:r>
          </a:p>
          <a:p>
            <a:pPr lvl="0" algn="just"/>
            <a:r>
              <a:rPr lang="ru-RU" sz="10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Через подведомственные организации осуществляется в пределах установленных Минстроем России Государственным заданием средств, предусмотренных на  обеспечение управления в сфере установленных функций</a:t>
            </a:r>
            <a:r>
              <a:rPr lang="ru-RU" sz="105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05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endParaRPr lang="ru-RU" sz="9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9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498522" y="3053950"/>
            <a:ext cx="4196443" cy="7751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ru-RU" sz="9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05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тексте  Положения:</a:t>
            </a:r>
          </a:p>
          <a:p>
            <a:pPr lvl="0"/>
            <a:r>
              <a:rPr lang="ru-RU" sz="10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Измененные  квалификационные требования  к претендентам.</a:t>
            </a:r>
          </a:p>
          <a:p>
            <a:pPr lvl="0"/>
            <a:r>
              <a:rPr lang="ru-RU" sz="10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 п.6 Требования к  дополнительному профессиональному  образованию по  соответствующему направлению  экспертной  деятельности</a:t>
            </a:r>
          </a:p>
          <a:p>
            <a:pPr algn="ctr"/>
            <a:endParaRPr lang="ru-RU" sz="105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98022" y="4124498"/>
            <a:ext cx="8192891" cy="553637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Требования к  дополнительному профессиональному  образованию в  области  экспертизы  проектной документации  и  результатов  инженерных изысканий </a:t>
            </a:r>
            <a:endParaRPr lang="ru-RU" sz="105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98022" y="4686300"/>
            <a:ext cx="4016829" cy="53884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lang="ru-RU" sz="10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 algn="just"/>
            <a:r>
              <a:rPr lang="ru-RU" sz="10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Типовые  программы  профессиональной переподготовки и  повышения квалификации  в  области  экспертизы  проектной  документации  и результатов  инженерных изысканий</a:t>
            </a:r>
          </a:p>
          <a:p>
            <a:pPr lvl="0" algn="ctr"/>
            <a:endParaRPr lang="ru-RU" sz="9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9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4523013" y="4688350"/>
            <a:ext cx="4163787" cy="536793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lang="ru-RU" sz="10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 algn="just"/>
            <a:r>
              <a:rPr lang="ru-RU" sz="10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Требования  к </a:t>
            </a:r>
            <a:r>
              <a:rPr lang="ru-RU" sz="105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профессорско-преподовательскому</a:t>
            </a:r>
            <a:r>
              <a:rPr lang="ru-RU" sz="10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составу  и составу  членов Аттестационных комиссий  ДПО</a:t>
            </a:r>
          </a:p>
          <a:p>
            <a:pPr lvl="0" algn="ctr"/>
            <a:endParaRPr lang="ru-RU" sz="9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9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Заголовок 1"/>
          <p:cNvSpPr txBox="1">
            <a:spLocks/>
          </p:cNvSpPr>
          <p:nvPr/>
        </p:nvSpPr>
        <p:spPr>
          <a:xfrm>
            <a:off x="481693" y="215660"/>
            <a:ext cx="8178800" cy="838200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>
              <a:lnSpc>
                <a:spcPct val="90000"/>
              </a:lnSpc>
              <a:spcBef>
                <a:spcPct val="0"/>
              </a:spcBef>
            </a:pPr>
            <a:r>
              <a:rPr lang="ru-RU" sz="1500" b="1" dirty="0">
                <a:solidFill>
                  <a:srgbClr val="1F386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Последовательность мероприятий по введению в действие системы</a:t>
            </a:r>
            <a:endParaRPr lang="ru-RU" sz="1500" b="1" dirty="0">
              <a:solidFill>
                <a:srgbClr val="1F3864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7" name="Рисунок 1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40503"/>
            <a:ext cx="9144000" cy="84992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Рисунок 2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4433" y="5490109"/>
            <a:ext cx="670084" cy="670084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Прямоугольник 22"/>
          <p:cNvSpPr/>
          <p:nvPr/>
        </p:nvSpPr>
        <p:spPr>
          <a:xfrm>
            <a:off x="7695832" y="5626679"/>
            <a:ext cx="14318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tabLst>
                <a:tab pos="2227421" algn="ctr"/>
                <a:tab pos="4455319" algn="r"/>
              </a:tabLst>
            </a:pPr>
            <a:r>
              <a:rPr lang="ru-RU" sz="900" dirty="0">
                <a:solidFill>
                  <a:srgbClr val="40404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МИНСТРОЙ </a:t>
            </a:r>
            <a:r>
              <a:rPr lang="ru-RU" sz="900" dirty="0">
                <a:solidFill>
                  <a:srgbClr val="40404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РОССИИ </a:t>
            </a:r>
            <a:endParaRPr lang="ru-RU" sz="900" dirty="0">
              <a:solidFill>
                <a:srgbClr val="40404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tabLst>
                <a:tab pos="2227421" algn="ctr"/>
                <a:tab pos="4455319" algn="r"/>
              </a:tabLst>
            </a:pPr>
            <a:r>
              <a:rPr lang="ru-RU" sz="900" dirty="0">
                <a:solidFill>
                  <a:srgbClr val="40404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ФАУ </a:t>
            </a:r>
            <a:r>
              <a:rPr lang="ru-RU" sz="900" dirty="0">
                <a:solidFill>
                  <a:srgbClr val="40404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«РОСКАПСТРОЙ</a:t>
            </a:r>
            <a:r>
              <a:rPr lang="ru-RU" sz="900" dirty="0">
                <a:solidFill>
                  <a:srgbClr val="40404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  <a:endParaRPr lang="ru-RU" sz="900" dirty="0">
              <a:solidFill>
                <a:srgbClr val="40404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428597" y="1210966"/>
            <a:ext cx="8286808" cy="3216729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ОБЩАЯ   ЧАСТЬ</a:t>
            </a:r>
          </a:p>
          <a:p>
            <a:pPr algn="ctr"/>
            <a:endParaRPr lang="ru-RU" sz="105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05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05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05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05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05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05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05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05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05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05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05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05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05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05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05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05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05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05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00051" y="4496593"/>
            <a:ext cx="8319407" cy="388301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СПЕЦИАЛИЗИРОВАННАЯ ЧАСТЬ</a:t>
            </a:r>
          </a:p>
          <a:p>
            <a:pPr algn="ctr"/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 соответствующему направлению  экспертной  деятельности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81694" y="1488552"/>
            <a:ext cx="8172450" cy="465364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5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Модуль 1.</a:t>
            </a:r>
            <a:r>
              <a:rPr lang="ru-RU" sz="10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Основы  экспертной  деятельности  ( Правовые основы  экспертной деятельности и экспертные принципы. Статус  и режим эксперта. Экспертные исследования. Методология  экспертиз. Юридическая  ответственность эксперта)</a:t>
            </a:r>
            <a:endParaRPr lang="ru-RU" sz="105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89857" y="2011066"/>
            <a:ext cx="8180615" cy="473529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1050" b="1" dirty="0">
                <a:solidFill>
                  <a:schemeClr val="tx1"/>
                </a:solidFill>
                <a:latin typeface="Times New Roman" pitchFamily="18" charset="0"/>
                <a:cs typeface="Arial" pitchFamily="34" charset="0"/>
              </a:rPr>
              <a:t>Модуль 2</a:t>
            </a:r>
            <a:r>
              <a:rPr lang="ru-RU" sz="1050" dirty="0">
                <a:solidFill>
                  <a:schemeClr val="tx1"/>
                </a:solidFill>
                <a:latin typeface="Times New Roman" pitchFamily="18" charset="0"/>
                <a:cs typeface="Arial" pitchFamily="34" charset="0"/>
              </a:rPr>
              <a:t>. Система технического регулирования градостроительной деятельности. Структура, состояние,  проблемы перспективы.  Гармонизация  отечественной системы  технического регулирования  с международными системами. </a:t>
            </a:r>
            <a:r>
              <a:rPr lang="ru-RU" sz="10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Специальные технические условия. Разработка, утверждение, экспертиза</a:t>
            </a:r>
            <a:endParaRPr lang="ru-RU" sz="105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00035" y="2549909"/>
            <a:ext cx="8162273" cy="302079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1050" b="1" dirty="0">
                <a:solidFill>
                  <a:schemeClr val="tx1"/>
                </a:solidFill>
                <a:latin typeface="Times New Roman" pitchFamily="18" charset="0"/>
                <a:cs typeface="Arial" pitchFamily="34" charset="0"/>
              </a:rPr>
              <a:t>Модуль 3. </a:t>
            </a:r>
            <a:r>
              <a:rPr lang="ru-RU" sz="1050" dirty="0">
                <a:solidFill>
                  <a:schemeClr val="tx1"/>
                </a:solidFill>
                <a:latin typeface="Times New Roman" pitchFamily="18" charset="0"/>
                <a:cs typeface="Arial" pitchFamily="34" charset="0"/>
              </a:rPr>
              <a:t>Экспертиза  проектной документации , представленной в формате </a:t>
            </a:r>
            <a:r>
              <a:rPr lang="en-US" sz="1050" dirty="0">
                <a:solidFill>
                  <a:schemeClr val="tx1"/>
                </a:solidFill>
                <a:latin typeface="Times New Roman" pitchFamily="18" charset="0"/>
                <a:cs typeface="Arial" pitchFamily="34" charset="0"/>
              </a:rPr>
              <a:t>BIM – </a:t>
            </a:r>
            <a:r>
              <a:rPr lang="ru-RU" sz="1050" dirty="0">
                <a:solidFill>
                  <a:schemeClr val="tx1"/>
                </a:solidFill>
                <a:latin typeface="Times New Roman" pitchFamily="18" charset="0"/>
                <a:cs typeface="Arial" pitchFamily="34" charset="0"/>
              </a:rPr>
              <a:t>технологий </a:t>
            </a:r>
            <a:endParaRPr lang="ru-RU" sz="105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00035" y="2900974"/>
            <a:ext cx="8129616" cy="489857"/>
          </a:xfrm>
          <a:prstGeom prst="roundRect">
            <a:avLst>
              <a:gd name="adj" fmla="val 10056"/>
            </a:avLst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105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Модуль 4</a:t>
            </a:r>
            <a:r>
              <a:rPr lang="ru-RU" sz="10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Оценка  безопасности объекта на стадии экспертизы  проектных решений  и результатов инженерных изысканий. Юридическая ответственность за правонарушения в сфере экспертизы проектной документации и результатов инженерных изысканий. Анализ судебной практики. </a:t>
            </a:r>
            <a:endParaRPr lang="ru-RU" sz="105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89858" y="3447981"/>
            <a:ext cx="8156150" cy="391886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1050" b="1" dirty="0">
                <a:solidFill>
                  <a:schemeClr val="tx1"/>
                </a:solidFill>
                <a:latin typeface="Times New Roman" pitchFamily="18" charset="0"/>
                <a:cs typeface="Arial" pitchFamily="34" charset="0"/>
              </a:rPr>
              <a:t>Модуль 5</a:t>
            </a:r>
            <a:r>
              <a:rPr lang="ru-RU" sz="10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Методология  экспертизы обоснования инвестиций  и  достоверности  сметной стоимости  строительства. Типовое  проектирование.  </a:t>
            </a:r>
            <a:endParaRPr lang="ru-RU" sz="105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47007" y="3905181"/>
            <a:ext cx="8025521" cy="334735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1050" b="1" dirty="0">
                <a:solidFill>
                  <a:schemeClr val="tx1"/>
                </a:solidFill>
                <a:latin typeface="Times New Roman" pitchFamily="18" charset="0"/>
                <a:cs typeface="Arial" pitchFamily="34" charset="0"/>
              </a:rPr>
              <a:t>Модуль 6.</a:t>
            </a:r>
            <a:r>
              <a:rPr lang="ru-RU" sz="10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Электронный документооборот  в системе экспертизы  проектной документации и результатов инженерных изысканий  </a:t>
            </a:r>
            <a:endParaRPr lang="ru-RU" sz="105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Заголовок 1"/>
          <p:cNvSpPr txBox="1">
            <a:spLocks/>
          </p:cNvSpPr>
          <p:nvPr/>
        </p:nvSpPr>
        <p:spPr>
          <a:xfrm>
            <a:off x="428597" y="242196"/>
            <a:ext cx="8178800" cy="838200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>
              <a:lnSpc>
                <a:spcPct val="90000"/>
              </a:lnSpc>
              <a:spcBef>
                <a:spcPct val="0"/>
              </a:spcBef>
            </a:pPr>
            <a:r>
              <a:rPr lang="ru-RU" sz="1500" b="1" dirty="0">
                <a:solidFill>
                  <a:srgbClr val="1F386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Типовая программа профессиональной переподготовки</a:t>
            </a:r>
            <a:endParaRPr lang="ru-RU" b="1" dirty="0">
              <a:solidFill>
                <a:srgbClr val="1F3864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8" name="Рисунок 1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40503"/>
            <a:ext cx="9144000" cy="84992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Рисунок 18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4433" y="5490109"/>
            <a:ext cx="670084" cy="670084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Прямоугольник 19"/>
          <p:cNvSpPr/>
          <p:nvPr/>
        </p:nvSpPr>
        <p:spPr>
          <a:xfrm>
            <a:off x="7695832" y="5626679"/>
            <a:ext cx="14318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tabLst>
                <a:tab pos="2227421" algn="ctr"/>
                <a:tab pos="4455319" algn="r"/>
              </a:tabLst>
            </a:pPr>
            <a:r>
              <a:rPr lang="ru-RU" sz="900" dirty="0">
                <a:solidFill>
                  <a:srgbClr val="40404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МИНСТРОЙ </a:t>
            </a:r>
            <a:r>
              <a:rPr lang="ru-RU" sz="900" dirty="0">
                <a:solidFill>
                  <a:srgbClr val="40404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РОССИИ </a:t>
            </a:r>
            <a:endParaRPr lang="ru-RU" sz="900" dirty="0">
              <a:solidFill>
                <a:srgbClr val="40404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tabLst>
                <a:tab pos="2227421" algn="ctr"/>
                <a:tab pos="4455319" algn="r"/>
              </a:tabLst>
            </a:pPr>
            <a:r>
              <a:rPr lang="ru-RU" sz="900" dirty="0">
                <a:solidFill>
                  <a:srgbClr val="40404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ФАУ </a:t>
            </a:r>
            <a:r>
              <a:rPr lang="ru-RU" sz="900" dirty="0">
                <a:solidFill>
                  <a:srgbClr val="40404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«РОСКАПСТРОЙ</a:t>
            </a:r>
            <a:r>
              <a:rPr lang="ru-RU" sz="900" dirty="0">
                <a:solidFill>
                  <a:srgbClr val="40404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  <a:endParaRPr lang="ru-RU" sz="900" dirty="0">
              <a:solidFill>
                <a:srgbClr val="40404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Стрелка вправо 54"/>
          <p:cNvSpPr/>
          <p:nvPr/>
        </p:nvSpPr>
        <p:spPr>
          <a:xfrm>
            <a:off x="2759348" y="4336952"/>
            <a:ext cx="785818" cy="36347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54" name="Стрелка вправо 53"/>
          <p:cNvSpPr/>
          <p:nvPr/>
        </p:nvSpPr>
        <p:spPr>
          <a:xfrm>
            <a:off x="2806304" y="2247390"/>
            <a:ext cx="738861" cy="36347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249208" y="1213070"/>
            <a:ext cx="2643206" cy="42862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190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ФИЛИАЛЫ </a:t>
            </a:r>
          </a:p>
          <a:p>
            <a:pPr algn="ctr"/>
            <a:r>
              <a:rPr lang="ru-RU" sz="10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ФАУ «РОСКАПСТРОЙ»</a:t>
            </a:r>
            <a:endParaRPr lang="ru-RU" sz="105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73332" y="1204906"/>
            <a:ext cx="2643206" cy="42862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ФИЛИАЛЫ </a:t>
            </a:r>
          </a:p>
          <a:p>
            <a:pPr algn="ctr"/>
            <a:r>
              <a:rPr lang="ru-RU" sz="10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ФАУ «ГЛАВГОСЭКСПЕРТИЗЫ»</a:t>
            </a:r>
            <a:endParaRPr lang="ru-RU" sz="105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012839" y="1213069"/>
            <a:ext cx="2571768" cy="42862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АРХИТЕКТУРНО-СТРОИТЕЛЬНЫЕ</a:t>
            </a:r>
            <a:r>
              <a:rPr lang="ru-RU" sz="105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0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ВУЗы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537002" y="1727933"/>
            <a:ext cx="2071702" cy="42862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190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г. Рязань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545166" y="2222897"/>
            <a:ext cx="2071702" cy="42862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г. Екатеринбург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545166" y="2705104"/>
            <a:ext cx="2071702" cy="42862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г. Нижний Новгород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545166" y="3240889"/>
            <a:ext cx="2071702" cy="42862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г. Воронеж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545166" y="3776674"/>
            <a:ext cx="2071702" cy="42862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г. Новокузнецк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545166" y="4312459"/>
            <a:ext cx="2071702" cy="42862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г. Ростов -на -Дону 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32510" y="4312459"/>
            <a:ext cx="2626888" cy="42862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г. Ростов на Дону 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73331" y="2222897"/>
            <a:ext cx="2651381" cy="42862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г. Екатеринбург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259809" y="3240889"/>
            <a:ext cx="2416616" cy="42862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Воронежский  АСУ ВГТУ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259810" y="2705104"/>
            <a:ext cx="2428892" cy="42862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Нижегородский  АСУ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259810" y="4312459"/>
            <a:ext cx="2428892" cy="42862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Академия строительства и архитектуры  ДГТУ (Ростов) 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6259810" y="2062161"/>
            <a:ext cx="2428892" cy="589364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Уральский государственный  архитектурно-художественный  университет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6259810" y="3776673"/>
            <a:ext cx="2428892" cy="482207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Архитектурно-строительный институт </a:t>
            </a:r>
            <a:r>
              <a:rPr lang="ru-RU" sz="105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СибГИУ</a:t>
            </a:r>
            <a:r>
              <a:rPr lang="ru-RU" sz="10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(Новокузнецк)</a:t>
            </a:r>
          </a:p>
        </p:txBody>
      </p:sp>
      <p:sp>
        <p:nvSpPr>
          <p:cNvPr id="56" name="Стрелка влево 55"/>
          <p:cNvSpPr/>
          <p:nvPr/>
        </p:nvSpPr>
        <p:spPr>
          <a:xfrm>
            <a:off x="5616867" y="2276476"/>
            <a:ext cx="642942" cy="36347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57" name="Стрелка влево 56"/>
          <p:cNvSpPr/>
          <p:nvPr/>
        </p:nvSpPr>
        <p:spPr>
          <a:xfrm>
            <a:off x="5616867" y="2705104"/>
            <a:ext cx="642942" cy="36347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58" name="Стрелка влево 57"/>
          <p:cNvSpPr/>
          <p:nvPr/>
        </p:nvSpPr>
        <p:spPr>
          <a:xfrm>
            <a:off x="5616867" y="3240889"/>
            <a:ext cx="642942" cy="36347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59" name="Стрелка влево 58"/>
          <p:cNvSpPr/>
          <p:nvPr/>
        </p:nvSpPr>
        <p:spPr>
          <a:xfrm>
            <a:off x="5616867" y="3830252"/>
            <a:ext cx="642942" cy="36347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60" name="Стрелка влево 59"/>
          <p:cNvSpPr/>
          <p:nvPr/>
        </p:nvSpPr>
        <p:spPr>
          <a:xfrm>
            <a:off x="5616867" y="4366037"/>
            <a:ext cx="642942" cy="36347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27" name="Заголовок 1"/>
          <p:cNvSpPr txBox="1">
            <a:spLocks/>
          </p:cNvSpPr>
          <p:nvPr/>
        </p:nvSpPr>
        <p:spPr>
          <a:xfrm>
            <a:off x="432510" y="279090"/>
            <a:ext cx="8178800" cy="838200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>
              <a:lnSpc>
                <a:spcPct val="90000"/>
              </a:lnSpc>
              <a:spcBef>
                <a:spcPct val="0"/>
              </a:spcBef>
            </a:pPr>
            <a:r>
              <a:rPr lang="ru-RU" sz="1500" b="1" dirty="0">
                <a:solidFill>
                  <a:srgbClr val="1F386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Формирование профессорско-преподавательского состава для ведения обучения а регионах России</a:t>
            </a:r>
            <a:endParaRPr lang="ru-RU" sz="1500" b="1" dirty="0">
              <a:solidFill>
                <a:srgbClr val="1F3864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2" name="Рисунок 3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40503"/>
            <a:ext cx="9144000" cy="84992"/>
          </a:xfrm>
          <a:prstGeom prst="rect">
            <a:avLst/>
          </a:prstGeom>
          <a:noFill/>
          <a:ln>
            <a:noFill/>
          </a:ln>
        </p:spPr>
      </p:pic>
      <p:pic>
        <p:nvPicPr>
          <p:cNvPr id="33" name="Рисунок 32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4433" y="5490109"/>
            <a:ext cx="670084" cy="670084"/>
          </a:xfrm>
          <a:prstGeom prst="rect">
            <a:avLst/>
          </a:prstGeom>
          <a:noFill/>
          <a:ln>
            <a:noFill/>
          </a:ln>
        </p:spPr>
      </p:pic>
      <p:sp>
        <p:nvSpPr>
          <p:cNvPr id="34" name="Прямоугольник 33"/>
          <p:cNvSpPr/>
          <p:nvPr/>
        </p:nvSpPr>
        <p:spPr>
          <a:xfrm>
            <a:off x="7695832" y="5626679"/>
            <a:ext cx="14318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tabLst>
                <a:tab pos="2227421" algn="ctr"/>
                <a:tab pos="4455319" algn="r"/>
              </a:tabLst>
            </a:pPr>
            <a:r>
              <a:rPr lang="ru-RU" sz="900" dirty="0">
                <a:solidFill>
                  <a:srgbClr val="40404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МИНСТРОЙ </a:t>
            </a:r>
            <a:r>
              <a:rPr lang="ru-RU" sz="900" dirty="0">
                <a:solidFill>
                  <a:srgbClr val="40404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РОССИИ </a:t>
            </a:r>
            <a:endParaRPr lang="ru-RU" sz="900" dirty="0">
              <a:solidFill>
                <a:srgbClr val="40404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tabLst>
                <a:tab pos="2227421" algn="ctr"/>
                <a:tab pos="4455319" algn="r"/>
              </a:tabLst>
            </a:pPr>
            <a:r>
              <a:rPr lang="ru-RU" sz="900" dirty="0">
                <a:solidFill>
                  <a:srgbClr val="40404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ФАУ </a:t>
            </a:r>
            <a:r>
              <a:rPr lang="ru-RU" sz="900" dirty="0">
                <a:solidFill>
                  <a:srgbClr val="40404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«РОСКАПСТРОЙ</a:t>
            </a:r>
            <a:r>
              <a:rPr lang="ru-RU" sz="900" dirty="0">
                <a:solidFill>
                  <a:srgbClr val="40404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  <a:endParaRPr lang="ru-RU" sz="900" dirty="0">
              <a:solidFill>
                <a:srgbClr val="40404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2242097"/>
            <a:ext cx="6858000" cy="1179575"/>
          </a:xfrm>
        </p:spPr>
        <p:txBody>
          <a:bodyPr>
            <a:noAutofit/>
          </a:bodyPr>
          <a:lstStyle/>
          <a:p>
            <a:r>
              <a:rPr lang="ru-RU" sz="27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Спасибо за внимание</a:t>
            </a:r>
            <a:r>
              <a:rPr lang="ru-RU" sz="2700" b="1" dirty="0">
                <a:solidFill>
                  <a:srgbClr val="1F386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>
                <a:solidFill>
                  <a:srgbClr val="1F386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1F386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rgbClr val="1F386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solidFill>
                <a:srgbClr val="1F3864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1143000" y="2649474"/>
            <a:ext cx="6858000" cy="1544398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35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Адрес: 129329, г. Москва, Игарский проезд, дом 2</a:t>
            </a:r>
            <a:br>
              <a:rPr lang="ru-RU" sz="135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35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Телефоны: (495) 739-45-82, (495) 739-45-83</a:t>
            </a:r>
            <a:br>
              <a:rPr lang="ru-RU" sz="135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35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Сайт:  </a:t>
            </a:r>
            <a:r>
              <a:rPr lang="en-US" sz="135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www.roskapstroy.com</a:t>
            </a:r>
            <a:r>
              <a:rPr lang="en-US" sz="135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135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35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E-mail</a:t>
            </a:r>
            <a:r>
              <a:rPr lang="ru-RU" sz="135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135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mail</a:t>
            </a:r>
            <a:r>
              <a:rPr lang="ru-RU" sz="135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@</a:t>
            </a:r>
            <a:r>
              <a:rPr lang="en-US" sz="135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roskapstroy</a:t>
            </a:r>
            <a:r>
              <a:rPr lang="ru-RU" sz="135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.</a:t>
            </a:r>
            <a:r>
              <a:rPr lang="en-US" sz="135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com</a:t>
            </a:r>
            <a:endParaRPr lang="ru-RU" sz="1350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58104"/>
            <a:ext cx="9144000" cy="84992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Рисунок 7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6958" y="4308561"/>
            <a:ext cx="670084" cy="67008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0080573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1449</TotalTime>
  <Words>696</Words>
  <Application>Microsoft Office PowerPoint</Application>
  <PresentationFormat>Экран (4:3)</PresentationFormat>
  <Paragraphs>162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Тема Office</vt:lpstr>
      <vt:lpstr>Концепция системы оценки соответствия профессиональных  компетенций экспертов на право подготовки заключений  экспертизы проектной документации и (или) результатов инженерных изысканий 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  </vt:lpstr>
    </vt:vector>
  </TitlesOfParts>
  <Company>Krokoz™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Научно-образовательный центр дополнительного профессионального образования в сфере строительства и ЖКХ</dc:title>
  <dc:creator>Zoi4i</dc:creator>
  <cp:lastModifiedBy>Тюленева Ольга Владимировна</cp:lastModifiedBy>
  <cp:revision>139</cp:revision>
  <dcterms:created xsi:type="dcterms:W3CDTF">2016-05-29T01:22:38Z</dcterms:created>
  <dcterms:modified xsi:type="dcterms:W3CDTF">2016-11-16T17:59:49Z</dcterms:modified>
</cp:coreProperties>
</file>